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Economica"/>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conomica-regular.fntdata"/><Relationship Id="rId50" Type="http://schemas.openxmlformats.org/officeDocument/2006/relationships/slide" Target="slides/slide45.xml"/><Relationship Id="rId53" Type="http://schemas.openxmlformats.org/officeDocument/2006/relationships/font" Target="fonts/Economica-italic.fntdata"/><Relationship Id="rId52" Type="http://schemas.openxmlformats.org/officeDocument/2006/relationships/font" Target="fonts/Economica-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Economica-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172af8dc0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172af8dc0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172af8dc0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172af8dc0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172af8dc0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172af8dc0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172af8dc0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172af8dc0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172af8dc0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172af8dc0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172af8dc0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172af8dc0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172af8dc0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172af8dc0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172af8dc0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172af8dc0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172af8dc0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172af8dc0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172af8dc0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172af8dc0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172af8dc0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172af8dc0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172af8dc0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172af8dc0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172af8dc0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172af8dc0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172af8dc0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172af8dc0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172af8dc0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172af8dc0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172af8dc0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172af8dc0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172af8dc0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172af8dc0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172af8dc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172af8dc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172af8dc0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172af8dc0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172af8dc0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172af8dc0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172af8dc0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172af8dc0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172af8dc0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172af8dc0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172af8dc0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172af8dc0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163a765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163a765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17497b3f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17497b3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17497b3f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17497b3f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17497b3f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17497b3f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17497b3f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17497b3f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17497b3f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17497b3f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17497b3f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17497b3f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17497b3f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17497b3f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17497b3f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17497b3f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172af8dc0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172af8dc0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17497b3f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17497b3f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17497b3f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17497b3f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17497b3f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17497b3f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17497b3f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17497b3f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17497b3f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17497b3f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17497b3f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17497b3f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172af8dc0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172af8dc0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172af8dc0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172af8dc0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172af8dc0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172af8dc0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172af8dc0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172af8dc0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172af8dc0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172af8dc0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Mid Semester Project</a:t>
            </a:r>
            <a:endParaRPr/>
          </a:p>
          <a:p>
            <a:pPr indent="0" lvl="0" marL="0" rtl="0" algn="ctr">
              <a:spcBef>
                <a:spcPts val="0"/>
              </a:spcBef>
              <a:spcAft>
                <a:spcPts val="0"/>
              </a:spcAft>
              <a:buNone/>
            </a:pPr>
            <a:r>
              <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Submitted to : Mrs. Nitika Goenka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152400" y="1061600"/>
            <a:ext cx="8839200" cy="23748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3">
            <a:alphaModFix/>
          </a:blip>
          <a:stretch>
            <a:fillRect/>
          </a:stretch>
        </p:blipFill>
        <p:spPr>
          <a:xfrm>
            <a:off x="152400" y="549713"/>
            <a:ext cx="8839199" cy="40440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4"/>
          <p:cNvPicPr preferRelativeResize="0"/>
          <p:nvPr/>
        </p:nvPicPr>
        <p:blipFill>
          <a:blip r:embed="rId3">
            <a:alphaModFix/>
          </a:blip>
          <a:stretch>
            <a:fillRect/>
          </a:stretch>
        </p:blipFill>
        <p:spPr>
          <a:xfrm>
            <a:off x="152400" y="1165500"/>
            <a:ext cx="8839197" cy="23048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152400" y="1091050"/>
            <a:ext cx="8839200" cy="235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6"/>
          <p:cNvPicPr preferRelativeResize="0"/>
          <p:nvPr/>
        </p:nvPicPr>
        <p:blipFill>
          <a:blip r:embed="rId3">
            <a:alphaModFix/>
          </a:blip>
          <a:stretch>
            <a:fillRect/>
          </a:stretch>
        </p:blipFill>
        <p:spPr>
          <a:xfrm>
            <a:off x="152400" y="165400"/>
            <a:ext cx="8839201" cy="2730396"/>
          </a:xfrm>
          <a:prstGeom prst="rect">
            <a:avLst/>
          </a:prstGeom>
          <a:noFill/>
          <a:ln>
            <a:noFill/>
          </a:ln>
        </p:spPr>
      </p:pic>
      <p:pic>
        <p:nvPicPr>
          <p:cNvPr id="136" name="Google Shape;136;p26"/>
          <p:cNvPicPr preferRelativeResize="0"/>
          <p:nvPr/>
        </p:nvPicPr>
        <p:blipFill>
          <a:blip r:embed="rId4">
            <a:alphaModFix/>
          </a:blip>
          <a:stretch>
            <a:fillRect/>
          </a:stretch>
        </p:blipFill>
        <p:spPr>
          <a:xfrm>
            <a:off x="152400" y="3195200"/>
            <a:ext cx="8839200" cy="142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7"/>
          <p:cNvPicPr preferRelativeResize="0"/>
          <p:nvPr/>
        </p:nvPicPr>
        <p:blipFill>
          <a:blip r:embed="rId3">
            <a:alphaModFix/>
          </a:blip>
          <a:stretch>
            <a:fillRect/>
          </a:stretch>
        </p:blipFill>
        <p:spPr>
          <a:xfrm>
            <a:off x="152400" y="516075"/>
            <a:ext cx="8839200" cy="1436370"/>
          </a:xfrm>
          <a:prstGeom prst="rect">
            <a:avLst/>
          </a:prstGeom>
          <a:noFill/>
          <a:ln>
            <a:noFill/>
          </a:ln>
        </p:spPr>
      </p:pic>
      <p:pic>
        <p:nvPicPr>
          <p:cNvPr id="142" name="Google Shape;142;p27"/>
          <p:cNvPicPr preferRelativeResize="0"/>
          <p:nvPr/>
        </p:nvPicPr>
        <p:blipFill>
          <a:blip r:embed="rId4">
            <a:alphaModFix/>
          </a:blip>
          <a:stretch>
            <a:fillRect/>
          </a:stretch>
        </p:blipFill>
        <p:spPr>
          <a:xfrm>
            <a:off x="373225" y="2299670"/>
            <a:ext cx="4410075" cy="1466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77925"/>
            <a:ext cx="8520600" cy="87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Output</a:t>
            </a:r>
            <a:endParaRPr/>
          </a:p>
        </p:txBody>
      </p:sp>
      <p:pic>
        <p:nvPicPr>
          <p:cNvPr id="148" name="Google Shape;148;p28"/>
          <p:cNvPicPr preferRelativeResize="0"/>
          <p:nvPr/>
        </p:nvPicPr>
        <p:blipFill>
          <a:blip r:embed="rId3">
            <a:alphaModFix/>
          </a:blip>
          <a:stretch>
            <a:fillRect/>
          </a:stretch>
        </p:blipFill>
        <p:spPr>
          <a:xfrm>
            <a:off x="152400" y="1100625"/>
            <a:ext cx="6916400" cy="389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9"/>
          <p:cNvPicPr preferRelativeResize="0"/>
          <p:nvPr/>
        </p:nvPicPr>
        <p:blipFill>
          <a:blip r:embed="rId3">
            <a:alphaModFix/>
          </a:blip>
          <a:stretch>
            <a:fillRect/>
          </a:stretch>
        </p:blipFill>
        <p:spPr>
          <a:xfrm>
            <a:off x="581400" y="269325"/>
            <a:ext cx="6796499" cy="3823025"/>
          </a:xfrm>
          <a:prstGeom prst="rect">
            <a:avLst/>
          </a:prstGeom>
          <a:noFill/>
          <a:ln>
            <a:noFill/>
          </a:ln>
        </p:spPr>
      </p:pic>
      <p:sp>
        <p:nvSpPr>
          <p:cNvPr id="154" name="Google Shape;154;p29"/>
          <p:cNvSpPr txBox="1"/>
          <p:nvPr/>
        </p:nvSpPr>
        <p:spPr>
          <a:xfrm>
            <a:off x="2701625" y="922200"/>
            <a:ext cx="73359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55" name="Google Shape;155;p29"/>
          <p:cNvSpPr txBox="1"/>
          <p:nvPr/>
        </p:nvSpPr>
        <p:spPr>
          <a:xfrm>
            <a:off x="818275" y="4247275"/>
            <a:ext cx="73359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Open Sans"/>
                <a:ea typeface="Open Sans"/>
                <a:cs typeface="Open Sans"/>
                <a:sym typeface="Open Sans"/>
              </a:rPr>
              <a:t>Dealing with the pop-up and removing it by specifying the xpath of it</a:t>
            </a:r>
            <a:endParaRPr b="1">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30"/>
          <p:cNvPicPr preferRelativeResize="0"/>
          <p:nvPr/>
        </p:nvPicPr>
        <p:blipFill>
          <a:blip r:embed="rId3">
            <a:alphaModFix/>
          </a:blip>
          <a:stretch>
            <a:fillRect/>
          </a:stretch>
        </p:blipFill>
        <p:spPr>
          <a:xfrm>
            <a:off x="451125" y="87450"/>
            <a:ext cx="7251126" cy="4078750"/>
          </a:xfrm>
          <a:prstGeom prst="rect">
            <a:avLst/>
          </a:prstGeom>
          <a:noFill/>
          <a:ln>
            <a:noFill/>
          </a:ln>
        </p:spPr>
      </p:pic>
      <p:sp>
        <p:nvSpPr>
          <p:cNvPr id="161" name="Google Shape;161;p30"/>
          <p:cNvSpPr txBox="1"/>
          <p:nvPr/>
        </p:nvSpPr>
        <p:spPr>
          <a:xfrm>
            <a:off x="805300" y="4231150"/>
            <a:ext cx="60267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Open Sans"/>
                <a:ea typeface="Open Sans"/>
                <a:cs typeface="Open Sans"/>
                <a:sym typeface="Open Sans"/>
              </a:rPr>
              <a:t>Filling the form by specifying the Xpath and Signing-Up using Assertion</a:t>
            </a:r>
            <a:endParaRPr b="1">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31"/>
          <p:cNvPicPr preferRelativeResize="0"/>
          <p:nvPr/>
        </p:nvPicPr>
        <p:blipFill>
          <a:blip r:embed="rId3">
            <a:alphaModFix/>
          </a:blip>
          <a:stretch>
            <a:fillRect/>
          </a:stretch>
        </p:blipFill>
        <p:spPr>
          <a:xfrm>
            <a:off x="152400" y="152400"/>
            <a:ext cx="5159949" cy="2902475"/>
          </a:xfrm>
          <a:prstGeom prst="rect">
            <a:avLst/>
          </a:prstGeom>
          <a:noFill/>
          <a:ln>
            <a:noFill/>
          </a:ln>
        </p:spPr>
      </p:pic>
      <p:pic>
        <p:nvPicPr>
          <p:cNvPr id="167" name="Google Shape;167;p31"/>
          <p:cNvPicPr preferRelativeResize="0"/>
          <p:nvPr/>
        </p:nvPicPr>
        <p:blipFill>
          <a:blip r:embed="rId4">
            <a:alphaModFix/>
          </a:blip>
          <a:stretch>
            <a:fillRect/>
          </a:stretch>
        </p:blipFill>
        <p:spPr>
          <a:xfrm>
            <a:off x="4127101" y="2321500"/>
            <a:ext cx="5016899" cy="282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idx="1" type="body"/>
          </p:nvPr>
        </p:nvSpPr>
        <p:spPr>
          <a:xfrm>
            <a:off x="311700" y="532525"/>
            <a:ext cx="8520600" cy="4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Team Members :- </a:t>
            </a:r>
            <a:endParaRPr b="1"/>
          </a:p>
          <a:p>
            <a:pPr indent="0" lvl="0" marL="0" rtl="0" algn="l">
              <a:spcBef>
                <a:spcPts val="1600"/>
              </a:spcBef>
              <a:spcAft>
                <a:spcPts val="0"/>
              </a:spcAft>
              <a:buNone/>
            </a:pPr>
            <a:r>
              <a:rPr lang="en-GB"/>
              <a:t>Kush Sharma             </a:t>
            </a:r>
            <a:r>
              <a:rPr lang="en-GB"/>
              <a:t>Roll No</a:t>
            </a:r>
            <a:r>
              <a:rPr lang="en-GB"/>
              <a:t>- 29</a:t>
            </a:r>
            <a:endParaRPr/>
          </a:p>
          <a:p>
            <a:pPr indent="0" lvl="0" marL="0" rtl="0" algn="l">
              <a:spcBef>
                <a:spcPts val="1600"/>
              </a:spcBef>
              <a:spcAft>
                <a:spcPts val="0"/>
              </a:spcAft>
              <a:buNone/>
            </a:pPr>
            <a:r>
              <a:rPr lang="en-GB"/>
              <a:t>Love Sharma              </a:t>
            </a:r>
            <a:r>
              <a:rPr lang="en-GB"/>
              <a:t>Roll No</a:t>
            </a:r>
            <a:r>
              <a:rPr lang="en-GB"/>
              <a:t>- 32</a:t>
            </a:r>
            <a:endParaRPr/>
          </a:p>
          <a:p>
            <a:pPr indent="0" lvl="0" marL="0" rtl="0" algn="l">
              <a:spcBef>
                <a:spcPts val="1600"/>
              </a:spcBef>
              <a:spcAft>
                <a:spcPts val="1600"/>
              </a:spcAft>
              <a:buNone/>
            </a:pPr>
            <a:r>
              <a:rPr lang="en-GB"/>
              <a:t>Abhinav Sharma        Roll No-02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32"/>
          <p:cNvPicPr preferRelativeResize="0"/>
          <p:nvPr/>
        </p:nvPicPr>
        <p:blipFill>
          <a:blip r:embed="rId3">
            <a:alphaModFix/>
          </a:blip>
          <a:stretch>
            <a:fillRect/>
          </a:stretch>
        </p:blipFill>
        <p:spPr>
          <a:xfrm>
            <a:off x="152400" y="152400"/>
            <a:ext cx="5302826" cy="2982850"/>
          </a:xfrm>
          <a:prstGeom prst="rect">
            <a:avLst/>
          </a:prstGeom>
          <a:noFill/>
          <a:ln>
            <a:noFill/>
          </a:ln>
        </p:spPr>
      </p:pic>
      <p:pic>
        <p:nvPicPr>
          <p:cNvPr id="173" name="Google Shape;173;p32"/>
          <p:cNvPicPr preferRelativeResize="0"/>
          <p:nvPr/>
        </p:nvPicPr>
        <p:blipFill>
          <a:blip r:embed="rId4">
            <a:alphaModFix/>
          </a:blip>
          <a:stretch>
            <a:fillRect/>
          </a:stretch>
        </p:blipFill>
        <p:spPr>
          <a:xfrm>
            <a:off x="3818675" y="2130150"/>
            <a:ext cx="5195450" cy="2922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33"/>
          <p:cNvPicPr preferRelativeResize="0"/>
          <p:nvPr/>
        </p:nvPicPr>
        <p:blipFill>
          <a:blip r:embed="rId3">
            <a:alphaModFix/>
          </a:blip>
          <a:stretch>
            <a:fillRect/>
          </a:stretch>
        </p:blipFill>
        <p:spPr>
          <a:xfrm>
            <a:off x="152400" y="152400"/>
            <a:ext cx="6251002" cy="3516176"/>
          </a:xfrm>
          <a:prstGeom prst="rect">
            <a:avLst/>
          </a:prstGeom>
          <a:noFill/>
          <a:ln>
            <a:noFill/>
          </a:ln>
        </p:spPr>
      </p:pic>
      <p:pic>
        <p:nvPicPr>
          <p:cNvPr id="179" name="Google Shape;179;p33"/>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4"/>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Code Description</a:t>
            </a:r>
            <a:endParaRPr/>
          </a:p>
        </p:txBody>
      </p:sp>
      <p:sp>
        <p:nvSpPr>
          <p:cNvPr id="190" name="Google Shape;190;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a:t>
            </a:r>
            <a:r>
              <a:rPr lang="en-GB"/>
              <a:t>Void confugure()</a:t>
            </a:r>
            <a:endParaRPr/>
          </a:p>
          <a:p>
            <a:pPr indent="0" lvl="0" marL="0" rtl="0" algn="l">
              <a:spcBef>
                <a:spcPts val="1600"/>
              </a:spcBef>
              <a:spcAft>
                <a:spcPts val="0"/>
              </a:spcAft>
              <a:buNone/>
            </a:pPr>
            <a:r>
              <a:rPr lang="en-GB"/>
              <a:t>This function deals with setting up the driver and creating initializing the object of firefox driver.</a:t>
            </a:r>
            <a:endParaRPr/>
          </a:p>
          <a:p>
            <a:pPr indent="0" lvl="0" marL="0" rtl="0" algn="l">
              <a:spcBef>
                <a:spcPts val="1600"/>
              </a:spcBef>
              <a:spcAft>
                <a:spcPts val="0"/>
              </a:spcAft>
              <a:buNone/>
            </a:pPr>
            <a:r>
              <a:rPr lang="en-GB"/>
              <a:t>2. Void signup_bt() 	 	 	</a:t>
            </a:r>
            <a:endParaRPr/>
          </a:p>
          <a:p>
            <a:pPr indent="0" lvl="0" marL="0" rtl="0" algn="l">
              <a:spcBef>
                <a:spcPts val="1600"/>
              </a:spcBef>
              <a:spcAft>
                <a:spcPts val="0"/>
              </a:spcAft>
              <a:buClr>
                <a:schemeClr val="dk1"/>
              </a:buClr>
              <a:buSzPts val="1100"/>
              <a:buFont typeface="Arial"/>
              <a:buNone/>
            </a:pPr>
            <a:r>
              <a:rPr lang="en-GB"/>
              <a:t>This function deals with testing the sign up button. It creates three web elements for reaching to the sign up page. This function is basically dealing with clicking of sign up button and checking if button is present or not.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6"/>
          <p:cNvSpPr txBox="1"/>
          <p:nvPr>
            <p:ph idx="1" type="body"/>
          </p:nvPr>
        </p:nvSpPr>
        <p:spPr>
          <a:xfrm>
            <a:off x="259725" y="147175"/>
            <a:ext cx="8520600" cy="45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Void signup_details(</a:t>
            </a:r>
            <a:r>
              <a:rPr lang="en-GB"/>
              <a:t>)</a:t>
            </a:r>
            <a:endParaRPr/>
          </a:p>
          <a:p>
            <a:pPr indent="0" lvl="0" marL="0" rtl="0" algn="l">
              <a:spcBef>
                <a:spcPts val="1600"/>
              </a:spcBef>
              <a:spcAft>
                <a:spcPts val="0"/>
              </a:spcAft>
              <a:buNone/>
            </a:pPr>
            <a:r>
              <a:rPr lang="en-GB"/>
              <a:t>This function deals with inputting the values on the sign up page and checking if sign up functionality is properly working or not. This function has six web elements that deals with six input fields on the sign up page.</a:t>
            </a:r>
            <a:endParaRPr/>
          </a:p>
          <a:p>
            <a:pPr indent="0" lvl="0" marL="0" rtl="0" algn="l">
              <a:spcBef>
                <a:spcPts val="1600"/>
              </a:spcBef>
              <a:spcAft>
                <a:spcPts val="0"/>
              </a:spcAft>
              <a:buNone/>
            </a:pPr>
            <a:r>
              <a:rPr lang="en-GB"/>
              <a:t>4. Void login_btn()</a:t>
            </a:r>
            <a:endParaRPr/>
          </a:p>
          <a:p>
            <a:pPr indent="0" lvl="0" marL="0" rtl="0" algn="l">
              <a:spcBef>
                <a:spcPts val="1600"/>
              </a:spcBef>
              <a:spcAft>
                <a:spcPts val="0"/>
              </a:spcAft>
              <a:buClr>
                <a:schemeClr val="dk1"/>
              </a:buClr>
              <a:buSzPts val="1100"/>
              <a:buFont typeface="Arial"/>
              <a:buNone/>
            </a:pPr>
            <a:r>
              <a:rPr lang="en-GB"/>
              <a:t>This function deals with testing the login or sign in button. This function have two web elements to reach up to the login button. On reaching login button it clicks on it and checks if it is properly rendered or not.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7"/>
          <p:cNvSpPr txBox="1"/>
          <p:nvPr>
            <p:ph idx="1" type="body"/>
          </p:nvPr>
        </p:nvSpPr>
        <p:spPr>
          <a:xfrm>
            <a:off x="311700" y="142875"/>
            <a:ext cx="8520600" cy="44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Void login_details()</a:t>
            </a:r>
            <a:r>
              <a:rPr lang="en-GB"/>
              <a:t> 	 	 	</a:t>
            </a:r>
            <a:endParaRPr/>
          </a:p>
          <a:p>
            <a:pPr indent="0" lvl="0" marL="0" rtl="0" algn="l">
              <a:spcBef>
                <a:spcPts val="1600"/>
              </a:spcBef>
              <a:spcAft>
                <a:spcPts val="0"/>
              </a:spcAft>
              <a:buClr>
                <a:schemeClr val="dk1"/>
              </a:buClr>
              <a:buSzPts val="1100"/>
              <a:buFont typeface="Arial"/>
              <a:buNone/>
            </a:pPr>
            <a:r>
              <a:rPr lang="en-GB"/>
              <a:t>This function deals with inputting the values on the sign in page and checking if sign in functionality is properly working or not. This function has two web elements that deals with two input fields on the sign in page.</a:t>
            </a:r>
            <a:endParaRPr/>
          </a:p>
          <a:p>
            <a:pPr indent="0" lvl="0" marL="0" rtl="0" algn="l">
              <a:spcBef>
                <a:spcPts val="1600"/>
              </a:spcBef>
              <a:spcAft>
                <a:spcPts val="0"/>
              </a:spcAft>
              <a:buNone/>
            </a:pPr>
            <a:r>
              <a:rPr lang="en-GB"/>
              <a:t>6. Void catalog()</a:t>
            </a:r>
            <a:endParaRPr/>
          </a:p>
          <a:p>
            <a:pPr indent="0" lvl="0" marL="0" rtl="0" algn="l">
              <a:spcBef>
                <a:spcPts val="1600"/>
              </a:spcBef>
              <a:spcAft>
                <a:spcPts val="0"/>
              </a:spcAft>
              <a:buClr>
                <a:schemeClr val="dk1"/>
              </a:buClr>
              <a:buSzPts val="1100"/>
              <a:buFont typeface="Arial"/>
              <a:buNone/>
            </a:pPr>
            <a:r>
              <a:rPr lang="en-GB"/>
              <a:t>This function deals with checking the functionality of the Udacity dashboard. It click on one element of the dashboard named catalog. This function have two web elements to click on the catalog option and to check if catalog is correctly rendered on screen or not.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311700" y="168850"/>
            <a:ext cx="8520600" cy="44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7. Void product()</a:t>
            </a:r>
            <a:endParaRPr/>
          </a:p>
          <a:p>
            <a:pPr indent="0" lvl="0" marL="0" rtl="0" algn="l">
              <a:spcBef>
                <a:spcPts val="1600"/>
              </a:spcBef>
              <a:spcAft>
                <a:spcPts val="0"/>
              </a:spcAft>
              <a:buNone/>
            </a:pPr>
            <a:r>
              <a:rPr lang="en-GB"/>
              <a:t>This function deals with searching one product and then checking if it is available or not and then clicking on the product. It also check if product is correctly named or not.</a:t>
            </a:r>
            <a:endParaRPr/>
          </a:p>
          <a:p>
            <a:pPr indent="0" lvl="0" marL="0" rtl="0" algn="l">
              <a:spcBef>
                <a:spcPts val="1600"/>
              </a:spcBef>
              <a:spcAft>
                <a:spcPts val="0"/>
              </a:spcAft>
              <a:buNone/>
            </a:pPr>
            <a:r>
              <a:rPr lang="en-GB"/>
              <a:t>8. Void enroll_product()</a:t>
            </a:r>
            <a:endParaRPr/>
          </a:p>
          <a:p>
            <a:pPr indent="0" lvl="0" marL="0" rtl="0" algn="l">
              <a:spcBef>
                <a:spcPts val="1600"/>
              </a:spcBef>
              <a:spcAft>
                <a:spcPts val="0"/>
              </a:spcAft>
              <a:buClr>
                <a:schemeClr val="dk1"/>
              </a:buClr>
              <a:buSzPts val="1100"/>
              <a:buFont typeface="Arial"/>
              <a:buNone/>
            </a:pPr>
            <a:r>
              <a:rPr lang="en-GB"/>
              <a:t>This function deals with checking if for particular course the enroll option is available or not. If it is available it is being clicked.</a:t>
            </a:r>
            <a:endParaRPr/>
          </a:p>
          <a:p>
            <a:pPr indent="0" lvl="0" marL="0" rtl="0" algn="l">
              <a:spcBef>
                <a:spcPts val="1600"/>
              </a:spcBef>
              <a:spcAft>
                <a:spcPts val="0"/>
              </a:spcAft>
              <a:buNone/>
            </a:pPr>
            <a:r>
              <a:rPr lang="en-GB"/>
              <a:t>9.Void packup()</a:t>
            </a:r>
            <a:endParaRPr/>
          </a:p>
          <a:p>
            <a:pPr indent="0" lvl="0" marL="0" rtl="0" algn="l">
              <a:spcBef>
                <a:spcPts val="1600"/>
              </a:spcBef>
              <a:spcAft>
                <a:spcPts val="0"/>
              </a:spcAft>
              <a:buClr>
                <a:schemeClr val="dk1"/>
              </a:buClr>
              <a:buSzPts val="1100"/>
              <a:buFont typeface="Arial"/>
              <a:buNone/>
            </a:pPr>
            <a:r>
              <a:rPr lang="en-GB"/>
              <a:t>This function simply deals with closing the driver that was initialized in viod configure function.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HTML Output </a:t>
            </a:r>
            <a:endParaRPr/>
          </a:p>
        </p:txBody>
      </p:sp>
      <p:pic>
        <p:nvPicPr>
          <p:cNvPr id="211" name="Google Shape;211;p39"/>
          <p:cNvPicPr preferRelativeResize="0"/>
          <p:nvPr/>
        </p:nvPicPr>
        <p:blipFill>
          <a:blip r:embed="rId3">
            <a:alphaModFix/>
          </a:blip>
          <a:stretch>
            <a:fillRect/>
          </a:stretch>
        </p:blipFill>
        <p:spPr>
          <a:xfrm>
            <a:off x="0" y="1500188"/>
            <a:ext cx="9144000" cy="2143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40"/>
          <p:cNvPicPr preferRelativeResize="0"/>
          <p:nvPr/>
        </p:nvPicPr>
        <p:blipFill>
          <a:blip r:embed="rId3">
            <a:alphaModFix/>
          </a:blip>
          <a:stretch>
            <a:fillRect/>
          </a:stretch>
        </p:blipFill>
        <p:spPr>
          <a:xfrm>
            <a:off x="152400" y="152400"/>
            <a:ext cx="6172922"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41"/>
          <p:cNvPicPr preferRelativeResize="0"/>
          <p:nvPr/>
        </p:nvPicPr>
        <p:blipFill>
          <a:blip r:embed="rId3">
            <a:alphaModFix/>
          </a:blip>
          <a:stretch>
            <a:fillRect/>
          </a:stretch>
        </p:blipFill>
        <p:spPr>
          <a:xfrm>
            <a:off x="152400" y="152400"/>
            <a:ext cx="8839201" cy="40909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15925"/>
            <a:ext cx="8728500" cy="268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                        Site :</a:t>
            </a:r>
            <a:r>
              <a:rPr lang="en-GB"/>
              <a:t>www.udacity.com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2"/>
          <p:cNvSpPr txBox="1"/>
          <p:nvPr>
            <p:ph type="title"/>
          </p:nvPr>
        </p:nvSpPr>
        <p:spPr>
          <a:xfrm>
            <a:off x="965150" y="17404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Search product tests using cssSelector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500"/>
              <a:t>Program to test the search </a:t>
            </a:r>
            <a:r>
              <a:rPr lang="en-GB" sz="3500"/>
              <a:t>functionalities</a:t>
            </a:r>
            <a:r>
              <a:rPr lang="en-GB" sz="3500"/>
              <a:t> of the website</a:t>
            </a:r>
            <a:endParaRPr sz="3500"/>
          </a:p>
        </p:txBody>
      </p:sp>
      <p:sp>
        <p:nvSpPr>
          <p:cNvPr id="232" name="Google Shape;232;p4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Firstly, configuring the gecko driver for testing.</a:t>
            </a:r>
            <a:endParaRPr/>
          </a:p>
          <a:p>
            <a:pPr indent="0" lvl="0" marL="0" rtl="0" algn="l">
              <a:spcBef>
                <a:spcPts val="1600"/>
              </a:spcBef>
              <a:spcAft>
                <a:spcPts val="1600"/>
              </a:spcAft>
              <a:buNone/>
            </a:pPr>
            <a:r>
              <a:t/>
            </a:r>
            <a:endParaRPr/>
          </a:p>
        </p:txBody>
      </p:sp>
      <p:pic>
        <p:nvPicPr>
          <p:cNvPr id="233" name="Google Shape;233;p43"/>
          <p:cNvPicPr preferRelativeResize="0"/>
          <p:nvPr/>
        </p:nvPicPr>
        <p:blipFill>
          <a:blip r:embed="rId3">
            <a:alphaModFix/>
          </a:blip>
          <a:stretch>
            <a:fillRect/>
          </a:stretch>
        </p:blipFill>
        <p:spPr>
          <a:xfrm>
            <a:off x="1061050" y="1799325"/>
            <a:ext cx="6442601" cy="30192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insertkeys() function </a:t>
            </a:r>
            <a:endParaRPr/>
          </a:p>
        </p:txBody>
      </p:sp>
      <p:sp>
        <p:nvSpPr>
          <p:cNvPr id="239" name="Google Shape;239;p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function will help in running the test case to see if the search courses functionality is </a:t>
            </a:r>
            <a:r>
              <a:rPr lang="en-GB"/>
              <a:t>correctly</a:t>
            </a:r>
            <a:r>
              <a:rPr lang="en-GB"/>
              <a:t> working or not.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0" name="Google Shape;240;p44"/>
          <p:cNvPicPr preferRelativeResize="0"/>
          <p:nvPr/>
        </p:nvPicPr>
        <p:blipFill>
          <a:blip r:embed="rId3">
            <a:alphaModFix/>
          </a:blip>
          <a:stretch>
            <a:fillRect/>
          </a:stretch>
        </p:blipFill>
        <p:spPr>
          <a:xfrm>
            <a:off x="1796625" y="2081325"/>
            <a:ext cx="5162550" cy="1847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coursepicker() and assertion2() function</a:t>
            </a:r>
            <a:endParaRPr/>
          </a:p>
        </p:txBody>
      </p:sp>
      <p:sp>
        <p:nvSpPr>
          <p:cNvPr id="246" name="Google Shape;246;p4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coursepicker() function will help to test the functionality of testing a particular course from the catalog and assertion2() will help to test whether the course title in been correctly displayed on the website or not. </a:t>
            </a:r>
            <a:endParaRPr/>
          </a:p>
          <a:p>
            <a:pPr indent="0" lvl="0" marL="0" rtl="0" algn="l">
              <a:spcBef>
                <a:spcPts val="1600"/>
              </a:spcBef>
              <a:spcAft>
                <a:spcPts val="1600"/>
              </a:spcAft>
              <a:buNone/>
            </a:pPr>
            <a:r>
              <a:t/>
            </a:r>
            <a:endParaRPr/>
          </a:p>
        </p:txBody>
      </p:sp>
      <p:pic>
        <p:nvPicPr>
          <p:cNvPr id="247" name="Google Shape;247;p45"/>
          <p:cNvPicPr preferRelativeResize="0"/>
          <p:nvPr/>
        </p:nvPicPr>
        <p:blipFill>
          <a:blip r:embed="rId3">
            <a:alphaModFix/>
          </a:blip>
          <a:stretch>
            <a:fillRect/>
          </a:stretch>
        </p:blipFill>
        <p:spPr>
          <a:xfrm>
            <a:off x="795775" y="2442750"/>
            <a:ext cx="7733575" cy="1881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showphotos() and downloadsyllabus() function	</a:t>
            </a:r>
            <a:endParaRPr/>
          </a:p>
        </p:txBody>
      </p:sp>
      <p:sp>
        <p:nvSpPr>
          <p:cNvPr id="253" name="Google Shape;253;p4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showphotos() will check for assertion whether the course photo is been correctly displayed on the website or not and the downloadsyllabus() will see whether the syllabus downloading prompt is being loaded or not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4" name="Google Shape;254;p46"/>
          <p:cNvPicPr preferRelativeResize="0"/>
          <p:nvPr/>
        </p:nvPicPr>
        <p:blipFill>
          <a:blip r:embed="rId3">
            <a:alphaModFix/>
          </a:blip>
          <a:stretch>
            <a:fillRect/>
          </a:stretch>
        </p:blipFill>
        <p:spPr>
          <a:xfrm>
            <a:off x="1759775" y="2298100"/>
            <a:ext cx="5212700" cy="2422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311700" y="315925"/>
            <a:ext cx="8520600" cy="38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Outputs	</a:t>
            </a:r>
            <a:endParaRPr/>
          </a:p>
        </p:txBody>
      </p:sp>
      <p:sp>
        <p:nvSpPr>
          <p:cNvPr id="260" name="Google Shape;260;p47"/>
          <p:cNvSpPr txBox="1"/>
          <p:nvPr>
            <p:ph idx="1" type="body"/>
          </p:nvPr>
        </p:nvSpPr>
        <p:spPr>
          <a:xfrm>
            <a:off x="279350" y="5588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reports for the above tests are shown below: 	</a:t>
            </a:r>
            <a:endParaRPr/>
          </a:p>
        </p:txBody>
      </p:sp>
      <p:pic>
        <p:nvPicPr>
          <p:cNvPr id="261" name="Google Shape;261;p47"/>
          <p:cNvPicPr preferRelativeResize="0"/>
          <p:nvPr/>
        </p:nvPicPr>
        <p:blipFill>
          <a:blip r:embed="rId3">
            <a:alphaModFix/>
          </a:blip>
          <a:stretch>
            <a:fillRect/>
          </a:stretch>
        </p:blipFill>
        <p:spPr>
          <a:xfrm>
            <a:off x="279350" y="1083700"/>
            <a:ext cx="5037850" cy="3778399"/>
          </a:xfrm>
          <a:prstGeom prst="rect">
            <a:avLst/>
          </a:prstGeom>
          <a:noFill/>
          <a:ln>
            <a:noFill/>
          </a:ln>
        </p:spPr>
      </p:pic>
      <p:pic>
        <p:nvPicPr>
          <p:cNvPr id="262" name="Google Shape;262;p47"/>
          <p:cNvPicPr preferRelativeResize="0"/>
          <p:nvPr/>
        </p:nvPicPr>
        <p:blipFill>
          <a:blip r:embed="rId4">
            <a:alphaModFix/>
          </a:blip>
          <a:stretch>
            <a:fillRect/>
          </a:stretch>
        </p:blipFill>
        <p:spPr>
          <a:xfrm>
            <a:off x="5432647" y="1586488"/>
            <a:ext cx="3472600" cy="1970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9" name="Google Shape;269;p48"/>
          <p:cNvPicPr preferRelativeResize="0"/>
          <p:nvPr/>
        </p:nvPicPr>
        <p:blipFill rotWithShape="1">
          <a:blip r:embed="rId3">
            <a:alphaModFix/>
          </a:blip>
          <a:srcRect b="0" l="921" r="0" t="2391"/>
          <a:stretch/>
        </p:blipFill>
        <p:spPr>
          <a:xfrm>
            <a:off x="213500" y="102375"/>
            <a:ext cx="8244701" cy="45688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6" name="Google Shape;276;p49"/>
          <p:cNvPicPr preferRelativeResize="0"/>
          <p:nvPr/>
        </p:nvPicPr>
        <p:blipFill rotWithShape="1">
          <a:blip r:embed="rId3">
            <a:alphaModFix/>
          </a:blip>
          <a:srcRect b="0" l="0" r="0" t="2391"/>
          <a:stretch/>
        </p:blipFill>
        <p:spPr>
          <a:xfrm>
            <a:off x="384025" y="271107"/>
            <a:ext cx="8520600" cy="46782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311700" y="159047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Login tests using cssSelector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800"/>
              <a:t>Firstly, configuring the gecko driver for testing</a:t>
            </a:r>
            <a:endParaRPr sz="3800"/>
          </a:p>
        </p:txBody>
      </p:sp>
      <p:pic>
        <p:nvPicPr>
          <p:cNvPr id="287" name="Google Shape;287;p51"/>
          <p:cNvPicPr preferRelativeResize="0"/>
          <p:nvPr/>
        </p:nvPicPr>
        <p:blipFill>
          <a:blip r:embed="rId3">
            <a:alphaModFix/>
          </a:blip>
          <a:stretch>
            <a:fillRect/>
          </a:stretch>
        </p:blipFill>
        <p:spPr>
          <a:xfrm>
            <a:off x="429875" y="1685025"/>
            <a:ext cx="7391400" cy="133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Providers with Xpath and Assertion</a:t>
            </a:r>
            <a:endParaRPr/>
          </a:p>
        </p:txBody>
      </p:sp>
      <p:sp>
        <p:nvSpPr>
          <p:cNvPr id="79" name="Google Shape;79;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a:p>
            <a:pPr indent="0" lvl="0" marL="0" rtl="0" algn="l">
              <a:spcBef>
                <a:spcPts val="1600"/>
              </a:spcBef>
              <a:spcAft>
                <a:spcPts val="0"/>
              </a:spcAft>
              <a:buClr>
                <a:schemeClr val="dk1"/>
              </a:buClr>
              <a:buSzPts val="1100"/>
              <a:buFont typeface="Arial"/>
              <a:buNone/>
            </a:pPr>
            <a:r>
              <a:rPr lang="en-GB" sz="1200"/>
              <a:t>    </a:t>
            </a:r>
            <a:endParaRPr sz="1200"/>
          </a:p>
          <a:p>
            <a:pPr indent="0" lvl="0" marL="0" rtl="0" algn="l">
              <a:spcBef>
                <a:spcPts val="1600"/>
              </a:spcBef>
              <a:spcAft>
                <a:spcPts val="0"/>
              </a:spcAft>
              <a:buClr>
                <a:schemeClr val="dk1"/>
              </a:buClr>
              <a:buSzPts val="1100"/>
              <a:buFont typeface="Arial"/>
              <a:buNone/>
            </a:pPr>
            <a:r>
              <a:rPr lang="en-GB" sz="1200"/>
              <a:t>    </a:t>
            </a:r>
            <a:endParaRPr sz="12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a:p>
        </p:txBody>
      </p:sp>
      <p:pic>
        <p:nvPicPr>
          <p:cNvPr id="80" name="Google Shape;80;p16"/>
          <p:cNvPicPr preferRelativeResize="0"/>
          <p:nvPr/>
        </p:nvPicPr>
        <p:blipFill>
          <a:blip r:embed="rId3">
            <a:alphaModFix/>
          </a:blip>
          <a:stretch>
            <a:fillRect/>
          </a:stretch>
        </p:blipFill>
        <p:spPr>
          <a:xfrm>
            <a:off x="0" y="1407008"/>
            <a:ext cx="9144001" cy="382693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addcredentials() function</a:t>
            </a:r>
            <a:endParaRPr/>
          </a:p>
        </p:txBody>
      </p:sp>
      <p:sp>
        <p:nvSpPr>
          <p:cNvPr id="293" name="Google Shape;293;p5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would test whether the </a:t>
            </a:r>
            <a:r>
              <a:rPr lang="en-GB"/>
              <a:t>credentials</a:t>
            </a:r>
            <a:r>
              <a:rPr lang="en-GB"/>
              <a:t> are being </a:t>
            </a:r>
            <a:r>
              <a:rPr lang="en-GB"/>
              <a:t>passed</a:t>
            </a:r>
            <a:r>
              <a:rPr lang="en-GB"/>
              <a:t> </a:t>
            </a:r>
            <a:r>
              <a:rPr lang="en-GB"/>
              <a:t>correctly</a:t>
            </a:r>
            <a:r>
              <a:rPr lang="en-GB"/>
              <a:t> and are the user is </a:t>
            </a:r>
            <a:r>
              <a:rPr lang="en-GB"/>
              <a:t>being</a:t>
            </a:r>
            <a:r>
              <a:rPr lang="en-GB"/>
              <a:t> </a:t>
            </a:r>
            <a:r>
              <a:rPr lang="en-GB"/>
              <a:t>authenticated</a:t>
            </a:r>
            <a:r>
              <a:rPr lang="en-GB"/>
              <a:t> </a:t>
            </a:r>
            <a:r>
              <a:rPr lang="en-GB"/>
              <a:t>properly</a:t>
            </a:r>
            <a:r>
              <a:rPr lang="en-GB"/>
              <a:t> or not. </a:t>
            </a:r>
            <a:endParaRPr/>
          </a:p>
        </p:txBody>
      </p:sp>
      <p:pic>
        <p:nvPicPr>
          <p:cNvPr id="294" name="Google Shape;294;p52"/>
          <p:cNvPicPr preferRelativeResize="0"/>
          <p:nvPr/>
        </p:nvPicPr>
        <p:blipFill>
          <a:blip r:embed="rId3">
            <a:alphaModFix/>
          </a:blip>
          <a:stretch>
            <a:fillRect/>
          </a:stretch>
        </p:blipFill>
        <p:spPr>
          <a:xfrm>
            <a:off x="886400" y="1989399"/>
            <a:ext cx="6822049" cy="2879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Outputs:</a:t>
            </a:r>
            <a:endParaRPr/>
          </a:p>
        </p:txBody>
      </p:sp>
      <p:sp>
        <p:nvSpPr>
          <p:cNvPr id="300" name="Google Shape;300;p5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53"/>
          <p:cNvPicPr preferRelativeResize="0"/>
          <p:nvPr/>
        </p:nvPicPr>
        <p:blipFill>
          <a:blip r:embed="rId3">
            <a:alphaModFix/>
          </a:blip>
          <a:stretch>
            <a:fillRect/>
          </a:stretch>
        </p:blipFill>
        <p:spPr>
          <a:xfrm>
            <a:off x="155275" y="1066075"/>
            <a:ext cx="5707824" cy="2227050"/>
          </a:xfrm>
          <a:prstGeom prst="rect">
            <a:avLst/>
          </a:prstGeom>
          <a:noFill/>
          <a:ln>
            <a:noFill/>
          </a:ln>
        </p:spPr>
      </p:pic>
      <p:pic>
        <p:nvPicPr>
          <p:cNvPr id="302" name="Google Shape;302;p53"/>
          <p:cNvPicPr preferRelativeResize="0"/>
          <p:nvPr/>
        </p:nvPicPr>
        <p:blipFill>
          <a:blip r:embed="rId4">
            <a:alphaModFix/>
          </a:blip>
          <a:stretch>
            <a:fillRect/>
          </a:stretch>
        </p:blipFill>
        <p:spPr>
          <a:xfrm>
            <a:off x="4749488" y="3293113"/>
            <a:ext cx="4238625" cy="1304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4"/>
          <p:cNvSpPr txBox="1"/>
          <p:nvPr>
            <p:ph type="title"/>
          </p:nvPr>
        </p:nvSpPr>
        <p:spPr>
          <a:xfrm>
            <a:off x="311700" y="21986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Signup tests using cssSelector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Firstly configuring the gecko driver for testing</a:t>
            </a:r>
            <a:endParaRPr/>
          </a:p>
        </p:txBody>
      </p:sp>
      <p:pic>
        <p:nvPicPr>
          <p:cNvPr id="313" name="Google Shape;313;p55"/>
          <p:cNvPicPr preferRelativeResize="0"/>
          <p:nvPr/>
        </p:nvPicPr>
        <p:blipFill>
          <a:blip r:embed="rId3">
            <a:alphaModFix/>
          </a:blip>
          <a:stretch>
            <a:fillRect/>
          </a:stretch>
        </p:blipFill>
        <p:spPr>
          <a:xfrm>
            <a:off x="429875" y="1685025"/>
            <a:ext cx="7391400" cy="133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addcredentials() function	</a:t>
            </a:r>
            <a:endParaRPr/>
          </a:p>
        </p:txBody>
      </p:sp>
      <p:sp>
        <p:nvSpPr>
          <p:cNvPr id="319" name="Google Shape;319;p5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function tests the functionality to enter the details for a user who is trying to register on the website.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20" name="Google Shape;320;p56"/>
          <p:cNvPicPr preferRelativeResize="0"/>
          <p:nvPr/>
        </p:nvPicPr>
        <p:blipFill>
          <a:blip r:embed="rId3">
            <a:alphaModFix/>
          </a:blip>
          <a:stretch>
            <a:fillRect/>
          </a:stretch>
        </p:blipFill>
        <p:spPr>
          <a:xfrm>
            <a:off x="894149" y="2154024"/>
            <a:ext cx="7236700" cy="1970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Output:</a:t>
            </a:r>
            <a:endParaRPr/>
          </a:p>
        </p:txBody>
      </p:sp>
      <p:pic>
        <p:nvPicPr>
          <p:cNvPr id="326" name="Google Shape;326;p57"/>
          <p:cNvPicPr preferRelativeResize="0"/>
          <p:nvPr/>
        </p:nvPicPr>
        <p:blipFill>
          <a:blip r:embed="rId3">
            <a:alphaModFix/>
          </a:blip>
          <a:stretch>
            <a:fillRect/>
          </a:stretch>
        </p:blipFill>
        <p:spPr>
          <a:xfrm>
            <a:off x="167075" y="1201725"/>
            <a:ext cx="6453700" cy="2363150"/>
          </a:xfrm>
          <a:prstGeom prst="rect">
            <a:avLst/>
          </a:prstGeom>
          <a:noFill/>
          <a:ln>
            <a:noFill/>
          </a:ln>
        </p:spPr>
      </p:pic>
      <p:pic>
        <p:nvPicPr>
          <p:cNvPr id="327" name="Google Shape;327;p57"/>
          <p:cNvPicPr preferRelativeResize="0"/>
          <p:nvPr/>
        </p:nvPicPr>
        <p:blipFill>
          <a:blip r:embed="rId4">
            <a:alphaModFix/>
          </a:blip>
          <a:stretch>
            <a:fillRect/>
          </a:stretch>
        </p:blipFill>
        <p:spPr>
          <a:xfrm>
            <a:off x="4572000" y="3452000"/>
            <a:ext cx="4171950" cy="1171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52400" y="675400"/>
            <a:ext cx="8839200" cy="348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168850"/>
            <a:ext cx="8520600" cy="8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Output -</a:t>
            </a:r>
            <a:endParaRPr/>
          </a:p>
        </p:txBody>
      </p:sp>
      <p:pic>
        <p:nvPicPr>
          <p:cNvPr id="91" name="Google Shape;91;p18"/>
          <p:cNvPicPr preferRelativeResize="0"/>
          <p:nvPr/>
        </p:nvPicPr>
        <p:blipFill>
          <a:blip r:embed="rId3">
            <a:alphaModFix/>
          </a:blip>
          <a:stretch>
            <a:fillRect/>
          </a:stretch>
        </p:blipFill>
        <p:spPr>
          <a:xfrm>
            <a:off x="152400" y="1026875"/>
            <a:ext cx="4909150" cy="1960525"/>
          </a:xfrm>
          <a:prstGeom prst="rect">
            <a:avLst/>
          </a:prstGeom>
          <a:noFill/>
          <a:ln>
            <a:noFill/>
          </a:ln>
        </p:spPr>
      </p:pic>
      <p:pic>
        <p:nvPicPr>
          <p:cNvPr id="92" name="Google Shape;92;p18"/>
          <p:cNvPicPr preferRelativeResize="0"/>
          <p:nvPr/>
        </p:nvPicPr>
        <p:blipFill>
          <a:blip r:embed="rId4">
            <a:alphaModFix/>
          </a:blip>
          <a:stretch>
            <a:fillRect/>
          </a:stretch>
        </p:blipFill>
        <p:spPr>
          <a:xfrm>
            <a:off x="3513225" y="2649675"/>
            <a:ext cx="5552850" cy="2317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0" y="0"/>
            <a:ext cx="5630175" cy="2331900"/>
          </a:xfrm>
          <a:prstGeom prst="rect">
            <a:avLst/>
          </a:prstGeom>
          <a:noFill/>
          <a:ln>
            <a:noFill/>
          </a:ln>
        </p:spPr>
      </p:pic>
      <p:pic>
        <p:nvPicPr>
          <p:cNvPr id="98" name="Google Shape;98;p19"/>
          <p:cNvPicPr preferRelativeResize="0"/>
          <p:nvPr/>
        </p:nvPicPr>
        <p:blipFill>
          <a:blip r:embed="rId4">
            <a:alphaModFix/>
          </a:blip>
          <a:stretch>
            <a:fillRect/>
          </a:stretch>
        </p:blipFill>
        <p:spPr>
          <a:xfrm>
            <a:off x="2542300" y="1997550"/>
            <a:ext cx="6601700" cy="3145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Code Description</a:t>
            </a:r>
            <a:endParaRPr/>
          </a:p>
        </p:txBody>
      </p:sp>
      <p:sp>
        <p:nvSpPr>
          <p:cNvPr id="104" name="Google Shape;104;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 </a:t>
            </a:r>
            <a:r>
              <a:rPr lang="en-GB"/>
              <a:t>configure() function for setting up the gecko driver and opening it the browser with it.</a:t>
            </a:r>
            <a:endParaRPr/>
          </a:p>
          <a:p>
            <a:pPr indent="-342900" lvl="0" marL="457200" rtl="0" algn="l">
              <a:spcBef>
                <a:spcPts val="0"/>
              </a:spcBef>
              <a:spcAft>
                <a:spcPts val="0"/>
              </a:spcAft>
              <a:buSzPts val="1800"/>
              <a:buAutoNum type="arabicPeriod"/>
            </a:pPr>
            <a:r>
              <a:rPr lang="en-GB"/>
              <a:t>DataProvider for setting up the input to be inserted in the fields.</a:t>
            </a:r>
            <a:endParaRPr/>
          </a:p>
          <a:p>
            <a:pPr indent="-342900" lvl="0" marL="457200" rtl="0" algn="l">
              <a:spcBef>
                <a:spcPts val="0"/>
              </a:spcBef>
              <a:spcAft>
                <a:spcPts val="0"/>
              </a:spcAft>
              <a:buSzPts val="1800"/>
              <a:buAutoNum type="arabicPeriod"/>
            </a:pPr>
            <a:r>
              <a:rPr lang="en-GB"/>
              <a:t>testMethod() function that is taking the input from the DataProvider and the result report is generated against it.</a:t>
            </a:r>
            <a:endParaRPr/>
          </a:p>
          <a:p>
            <a:pPr indent="-342900" lvl="0" marL="457200" rtl="0" algn="l">
              <a:spcBef>
                <a:spcPts val="0"/>
              </a:spcBef>
              <a:spcAft>
                <a:spcPts val="0"/>
              </a:spcAft>
              <a:buSzPts val="1800"/>
              <a:buAutoNum type="arabicPeriod"/>
            </a:pPr>
            <a:r>
              <a:rPr lang="en-GB"/>
              <a:t>closebrowser() with @AfterTest annotations  which indicates that this function would be executed last. This function would be close the browser.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129875"/>
            <a:ext cx="8520600" cy="8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Login, Signup,Product Search with Assertion</a:t>
            </a:r>
            <a:endParaRPr/>
          </a:p>
        </p:txBody>
      </p:sp>
      <p:pic>
        <p:nvPicPr>
          <p:cNvPr id="110" name="Google Shape;110;p21"/>
          <p:cNvPicPr preferRelativeResize="0"/>
          <p:nvPr/>
        </p:nvPicPr>
        <p:blipFill>
          <a:blip r:embed="rId3">
            <a:alphaModFix/>
          </a:blip>
          <a:stretch>
            <a:fillRect/>
          </a:stretch>
        </p:blipFill>
        <p:spPr>
          <a:xfrm>
            <a:off x="506575" y="948275"/>
            <a:ext cx="7853201" cy="390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